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Presentate: quién sos, de qué curso. Una frase: vengo a proponer algo chico para probar en un curso.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Leé el dato tal cual. No agregues números que no estén en el kit de evidencia.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Si podés, mostralo en vivo desde el celular con un curso de prueba.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Aclarar: se ven promedios por curso, no quién respondió qué.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Si preguntan por casos graves: Moodinary no es un canal de emergencias. Para eso están los adultos de la escuela.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Pedí algo chico y concreto. Un curso, unas semanas.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Cerrá con el pedido y quedate para preguntas. Las respuestas típicas están en el FAQ de objeciones.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3.png"/><Relationship Id="rId4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4.png"/><Relationship Id="rId4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5.png"/><Relationship Id="rId4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6.png"/><Relationship Id="rId4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7.png"/><Relationship Id="rId4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8FC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w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411480"/>
            <a:ext cx="905713" cy="25603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48640" y="1280160"/>
            <a:ext cx="566928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Aft>
                <a:spcPts val="1980"/>
              </a:spcAft>
            </a:pPr>
            <a:r>
              <a:rPr sz="4400" b="0">
                <a:solidFill>
                  <a:srgbClr val="1B2233"/>
                </a:solidFill>
                <a:latin typeface="Newsreader"/>
              </a:rPr>
              <a:t>¿Cómo está nuestro curso?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2926080"/>
            <a:ext cx="557784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Aft>
                <a:spcPts val="1080"/>
              </a:spcAft>
            </a:pPr>
            <a:r>
              <a:rPr sz="2400" b="0">
                <a:solidFill>
                  <a:srgbClr val="1B2233"/>
                </a:solidFill>
                <a:latin typeface="Geist"/>
              </a:rPr>
              <a:t>Una forma de escuchar a los estudiantes en 10 segundos, sin nombres.</a:t>
            </a:r>
          </a:p>
          <a:p>
            <a:pPr>
              <a:lnSpc>
                <a:spcPct val="105000"/>
              </a:lnSpc>
              <a:spcAft>
                <a:spcPts val="1080"/>
              </a:spcAft>
            </a:pPr>
            <a:r>
              <a:rPr sz="2400" b="0">
                <a:solidFill>
                  <a:srgbClr val="1B2233"/>
                </a:solidFill>
                <a:latin typeface="Geist"/>
              </a:rPr>
              <a:t>[Tu nombre] · [Tu curso] · [Fecha]</a:t>
            </a:r>
          </a:p>
        </p:txBody>
      </p:sp>
      <p:pic>
        <p:nvPicPr>
          <p:cNvPr id="5" name="Picture 4" descr="px-present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0" y="2359152"/>
            <a:ext cx="4754880" cy="213969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48640" y="630936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Aft>
                <a:spcPts val="450"/>
              </a:spcAft>
            </a:pPr>
            <a:r>
              <a:rPr sz="1000" b="0">
                <a:solidFill>
                  <a:srgbClr val="5B6478"/>
                </a:solidFill>
                <a:latin typeface="Geist"/>
              </a:rPr>
              <a:t>Moodinary · moodinary.com/embajadores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8FC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w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411480"/>
            <a:ext cx="905713" cy="25603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48640" y="914400"/>
            <a:ext cx="566928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Aft>
                <a:spcPts val="1620"/>
              </a:spcAft>
            </a:pPr>
            <a:r>
              <a:rPr sz="3600" b="0">
                <a:solidFill>
                  <a:srgbClr val="1B2233"/>
                </a:solidFill>
                <a:latin typeface="Geist"/>
              </a:rPr>
              <a:t>Casi nadie lo ve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965960"/>
            <a:ext cx="557784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Aft>
                <a:spcPts val="1080"/>
              </a:spcAft>
            </a:pPr>
            <a:r>
              <a:rPr sz="2400" b="0">
                <a:solidFill>
                  <a:srgbClr val="1B2233"/>
                </a:solidFill>
                <a:latin typeface="Geist"/>
              </a:rPr>
              <a:t>Cómo se siente un curso se nota tarde: cuando ya hay un conflicto o alguien deja de venir.</a:t>
            </a:r>
          </a:p>
          <a:p>
            <a:pPr>
              <a:lnSpc>
                <a:spcPct val="105000"/>
              </a:lnSpc>
              <a:spcAft>
                <a:spcPts val="1080"/>
              </a:spcAft>
            </a:pPr>
            <a:r>
              <a:rPr sz="2400" b="0">
                <a:solidFill>
                  <a:srgbClr val="1B2233"/>
                </a:solidFill>
                <a:latin typeface="Geist"/>
              </a:rPr>
              <a:t>En PISA 2022, el 22% de los estudiantes de Argentina dijo sentirse solo en la escuela y el 26% sentirse afuera de las cosas (OCDE, nota de país Argentina).</a:t>
            </a:r>
          </a:p>
        </p:txBody>
      </p:sp>
      <p:pic>
        <p:nvPicPr>
          <p:cNvPr id="5" name="Picture 4" descr="px-asiento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0" y="2359152"/>
            <a:ext cx="4754880" cy="213969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48640" y="630936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Aft>
                <a:spcPts val="450"/>
              </a:spcAft>
            </a:pPr>
            <a:r>
              <a:rPr sz="1000" b="0">
                <a:solidFill>
                  <a:srgbClr val="5B6478"/>
                </a:solidFill>
                <a:latin typeface="Geist"/>
              </a:rPr>
              <a:t>Moodinary · moodinary.com/embajadores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8FC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w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411480"/>
            <a:ext cx="905713" cy="25603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48640" y="914400"/>
            <a:ext cx="566928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Aft>
                <a:spcPts val="1620"/>
              </a:spcAft>
            </a:pPr>
            <a:r>
              <a:rPr sz="3600" b="0">
                <a:solidFill>
                  <a:srgbClr val="1B2233"/>
                </a:solidFill>
                <a:latin typeface="Geist"/>
              </a:rPr>
              <a:t>Qué es Moodinary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965960"/>
            <a:ext cx="557784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Aft>
                <a:spcPts val="1080"/>
              </a:spcAft>
            </a:pPr>
            <a:r>
              <a:rPr sz="2400" b="0">
                <a:solidFill>
                  <a:srgbClr val="1B2233"/>
                </a:solidFill>
                <a:latin typeface="Geist"/>
              </a:rPr>
              <a:t>Cada estudiante escanea un QR y elige cómo está. Puede dejar un comentario si quiere.</a:t>
            </a:r>
          </a:p>
          <a:p>
            <a:pPr>
              <a:lnSpc>
                <a:spcPct val="105000"/>
              </a:lnSpc>
              <a:spcAft>
                <a:spcPts val="1080"/>
              </a:spcAft>
            </a:pPr>
            <a:r>
              <a:rPr sz="2400" b="0">
                <a:solidFill>
                  <a:srgbClr val="1B2233"/>
                </a:solidFill>
                <a:latin typeface="Geist"/>
              </a:rPr>
              <a:t>Es anónimo: no pide cuenta, app, nombre, email ni DNI.</a:t>
            </a:r>
          </a:p>
          <a:p>
            <a:pPr>
              <a:lnSpc>
                <a:spcPct val="105000"/>
              </a:lnSpc>
              <a:spcAft>
                <a:spcPts val="1080"/>
              </a:spcAft>
            </a:pPr>
            <a:r>
              <a:rPr sz="2400" b="0">
                <a:solidFill>
                  <a:srgbClr val="1B2233"/>
                </a:solidFill>
                <a:latin typeface="Geist"/>
              </a:rPr>
              <a:t>Tarda unos 10 segundos.</a:t>
            </a:r>
          </a:p>
        </p:txBody>
      </p:sp>
      <p:pic>
        <p:nvPicPr>
          <p:cNvPr id="5" name="Picture 4" descr="px-role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0" y="2359152"/>
            <a:ext cx="4754880" cy="213969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48640" y="630936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Aft>
                <a:spcPts val="450"/>
              </a:spcAft>
            </a:pPr>
            <a:r>
              <a:rPr sz="1000" b="0">
                <a:solidFill>
                  <a:srgbClr val="5B6478"/>
                </a:solidFill>
                <a:latin typeface="Geist"/>
              </a:rPr>
              <a:t>Moodinary · moodinary.com/embajadores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8FC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w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411480"/>
            <a:ext cx="905713" cy="25603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48640" y="914400"/>
            <a:ext cx="566928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Aft>
                <a:spcPts val="1620"/>
              </a:spcAft>
            </a:pPr>
            <a:r>
              <a:rPr sz="3600" b="0">
                <a:solidFill>
                  <a:srgbClr val="1B2233"/>
                </a:solidFill>
                <a:latin typeface="Geist"/>
              </a:rPr>
              <a:t>Qué ve la escuela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965960"/>
            <a:ext cx="557784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Aft>
                <a:spcPts val="1080"/>
              </a:spcAft>
            </a:pPr>
            <a:r>
              <a:rPr sz="2400" b="0">
                <a:solidFill>
                  <a:srgbClr val="1B2233"/>
                </a:solidFill>
                <a:latin typeface="Geist"/>
              </a:rPr>
              <a:t>Un tablero con el clima de cada curso, semana a semana.</a:t>
            </a:r>
          </a:p>
          <a:p>
            <a:pPr>
              <a:lnSpc>
                <a:spcPct val="105000"/>
              </a:lnSpc>
              <a:spcAft>
                <a:spcPts val="1080"/>
              </a:spcAft>
            </a:pPr>
            <a:r>
              <a:rPr sz="2400" b="0">
                <a:solidFill>
                  <a:srgbClr val="1B2233"/>
                </a:solidFill>
                <a:latin typeface="Geist"/>
              </a:rPr>
              <a:t>Con menos de 8 respuestas en 7 días el promedio se muestra como provisional (niebla), para no sacar conclusiones con pocos datos.</a:t>
            </a:r>
          </a:p>
          <a:p>
            <a:pPr>
              <a:lnSpc>
                <a:spcPct val="105000"/>
              </a:lnSpc>
              <a:spcAft>
                <a:spcPts val="1080"/>
              </a:spcAft>
            </a:pPr>
            <a:r>
              <a:rPr sz="2400" b="0">
                <a:solidFill>
                  <a:srgbClr val="1B2233"/>
                </a:solidFill>
                <a:latin typeface="Geist"/>
              </a:rPr>
              <a:t>La escuela decide quién tiene acceso al tablero.</a:t>
            </a:r>
          </a:p>
        </p:txBody>
      </p:sp>
      <p:pic>
        <p:nvPicPr>
          <p:cNvPr id="5" name="Picture 4" descr="px-px-curso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0" y="2359152"/>
            <a:ext cx="4754880" cy="213969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48640" y="630936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Aft>
                <a:spcPts val="450"/>
              </a:spcAft>
            </a:pPr>
            <a:r>
              <a:rPr sz="1000" b="0">
                <a:solidFill>
                  <a:srgbClr val="5B6478"/>
                </a:solidFill>
                <a:latin typeface="Geist"/>
              </a:rPr>
              <a:t>Moodinary · moodinary.com/embajadores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8FC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w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411480"/>
            <a:ext cx="905713" cy="25603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48640" y="914400"/>
            <a:ext cx="566928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Aft>
                <a:spcPts val="1620"/>
              </a:spcAft>
            </a:pPr>
            <a:r>
              <a:rPr sz="3600" b="0">
                <a:solidFill>
                  <a:srgbClr val="1B2233"/>
                </a:solidFill>
                <a:latin typeface="Geist"/>
              </a:rPr>
              <a:t>Cómo se cuida a cada uno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965960"/>
            <a:ext cx="557784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Aft>
                <a:spcPts val="1080"/>
              </a:spcAft>
            </a:pPr>
            <a:r>
              <a:rPr sz="2400" b="0">
                <a:solidFill>
                  <a:srgbClr val="1B2233"/>
                </a:solidFill>
                <a:latin typeface="Geist"/>
              </a:rPr>
              <a:t>Cada comentario pasa por un filtro automático. La escuela elige el nivel: Permisivo, Cauteloso o Estricto (en Estricto, también con IA).</a:t>
            </a:r>
          </a:p>
          <a:p>
            <a:pPr>
              <a:lnSpc>
                <a:spcPct val="105000"/>
              </a:lnSpc>
              <a:spcAft>
                <a:spcPts val="1080"/>
              </a:spcAft>
            </a:pPr>
            <a:r>
              <a:rPr sz="2400" b="0">
                <a:solidFill>
                  <a:srgbClr val="1B2233"/>
                </a:solidFill>
                <a:latin typeface="Geist"/>
              </a:rPr>
              <a:t>Los comentarios marcados no se muestran en el tablero.</a:t>
            </a:r>
          </a:p>
          <a:p>
            <a:pPr>
              <a:lnSpc>
                <a:spcPct val="105000"/>
              </a:lnSpc>
              <a:spcAft>
                <a:spcPts val="1080"/>
              </a:spcAft>
            </a:pPr>
            <a:r>
              <a:rPr sz="2400" b="0">
                <a:solidFill>
                  <a:srgbClr val="1B2233"/>
                </a:solidFill>
                <a:latin typeface="Geist"/>
              </a:rPr>
              <a:t>No reemplaza al equipo de orientación: le da una señal más temprana.</a:t>
            </a:r>
          </a:p>
        </p:txBody>
      </p:sp>
      <p:pic>
        <p:nvPicPr>
          <p:cNvPr id="5" name="Picture 4" descr="px-moderacio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0" y="2359152"/>
            <a:ext cx="4754880" cy="213969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48640" y="630936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Aft>
                <a:spcPts val="450"/>
              </a:spcAft>
            </a:pPr>
            <a:r>
              <a:rPr sz="1000" b="0">
                <a:solidFill>
                  <a:srgbClr val="5B6478"/>
                </a:solidFill>
                <a:latin typeface="Geist"/>
              </a:rPr>
              <a:t>Moodinary · moodinary.com/embajadores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8FC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w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411480"/>
            <a:ext cx="905713" cy="25603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48640" y="914400"/>
            <a:ext cx="566928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Aft>
                <a:spcPts val="1620"/>
              </a:spcAft>
            </a:pPr>
            <a:r>
              <a:rPr sz="3600" b="0">
                <a:solidFill>
                  <a:srgbClr val="1B2233"/>
                </a:solidFill>
                <a:latin typeface="Geist"/>
              </a:rPr>
              <a:t>Cómo arrancar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965960"/>
            <a:ext cx="557784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Aft>
                <a:spcPts val="1080"/>
              </a:spcAft>
            </a:pPr>
            <a:r>
              <a:rPr sz="2400" b="0">
                <a:solidFill>
                  <a:srgbClr val="1B2233"/>
                </a:solidFill>
                <a:latin typeface="Geist"/>
              </a:rPr>
              <a:t>Propuesta: probarlo en un curso durante unas semanas y ver si sirve.</a:t>
            </a:r>
          </a:p>
          <a:p>
            <a:pPr>
              <a:lnSpc>
                <a:spcPct val="105000"/>
              </a:lnSpc>
              <a:spcAft>
                <a:spcPts val="1080"/>
              </a:spcAft>
            </a:pPr>
            <a:r>
              <a:rPr sz="2400" b="0">
                <a:solidFill>
                  <a:srgbClr val="1B2233"/>
                </a:solidFill>
                <a:latin typeface="Geist"/>
              </a:rPr>
              <a:t>El plan Basic es gratis mientras hasta 5 personas vean el tablero. No pide tarjeta.</a:t>
            </a:r>
          </a:p>
          <a:p>
            <a:pPr>
              <a:lnSpc>
                <a:spcPct val="105000"/>
              </a:lnSpc>
              <a:spcAft>
                <a:spcPts val="1080"/>
              </a:spcAft>
            </a:pPr>
            <a:r>
              <a:rPr sz="2400" b="0">
                <a:solidFill>
                  <a:srgbClr val="1B2233"/>
                </a:solidFill>
                <a:latin typeface="Geist"/>
              </a:rPr>
              <a:t>Las escuelas públicas pueden postularse al programa en moodinary.com/escuelas-publicas.</a:t>
            </a:r>
          </a:p>
        </p:txBody>
      </p:sp>
      <p:pic>
        <p:nvPicPr>
          <p:cNvPr id="5" name="Picture 4" descr="px-escuel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0" y="2359152"/>
            <a:ext cx="4754880" cy="213969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48640" y="630936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Aft>
                <a:spcPts val="450"/>
              </a:spcAft>
            </a:pPr>
            <a:r>
              <a:rPr sz="1000" b="0">
                <a:solidFill>
                  <a:srgbClr val="5B6478"/>
                </a:solidFill>
                <a:latin typeface="Geist"/>
              </a:rPr>
              <a:t>Moodinary · moodinary.com/embajadores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6F8FC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w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411480"/>
            <a:ext cx="905713" cy="256032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48640" y="1280160"/>
            <a:ext cx="566928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Aft>
                <a:spcPts val="1980"/>
              </a:spcAft>
            </a:pPr>
            <a:r>
              <a:rPr sz="4400" b="0">
                <a:solidFill>
                  <a:srgbClr val="1B2233"/>
                </a:solidFill>
                <a:latin typeface="Newsreader"/>
              </a:rPr>
              <a:t>¿Probamos en un curso?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2926080"/>
            <a:ext cx="5577840" cy="4206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Aft>
                <a:spcPts val="1080"/>
              </a:spcAft>
            </a:pPr>
            <a:r>
              <a:rPr sz="2400" b="0">
                <a:solidFill>
                  <a:srgbClr val="1B2233"/>
                </a:solidFill>
                <a:latin typeface="Geist"/>
              </a:rPr>
              <a:t>Contacto: hola@moodinary.com</a:t>
            </a:r>
          </a:p>
          <a:p>
            <a:pPr>
              <a:lnSpc>
                <a:spcPct val="105000"/>
              </a:lnSpc>
              <a:spcAft>
                <a:spcPts val="1080"/>
              </a:spcAft>
            </a:pPr>
            <a:r>
              <a:rPr sz="2400" b="0">
                <a:solidFill>
                  <a:srgbClr val="1B2233"/>
                </a:solidFill>
                <a:latin typeface="Geist"/>
              </a:rPr>
              <a:t>Más info: moodinary.com/educacion</a:t>
            </a:r>
          </a:p>
          <a:p>
            <a:pPr>
              <a:lnSpc>
                <a:spcPct val="105000"/>
              </a:lnSpc>
              <a:spcAft>
                <a:spcPts val="1080"/>
              </a:spcAft>
            </a:pPr>
            <a:r>
              <a:rPr sz="2400" b="0">
                <a:solidFill>
                  <a:srgbClr val="1B2233"/>
                </a:solidFill>
                <a:latin typeface="Geist"/>
              </a:rPr>
              <a:t>[Tu nombre] · [Tu contacto]</a:t>
            </a:r>
          </a:p>
        </p:txBody>
      </p:sp>
      <p:pic>
        <p:nvPicPr>
          <p:cNvPr id="5" name="Picture 4" descr="px-present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0" y="2359152"/>
            <a:ext cx="4754880" cy="213969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48640" y="6309360"/>
            <a:ext cx="73152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Aft>
                <a:spcPts val="450"/>
              </a:spcAft>
            </a:pPr>
            <a:r>
              <a:rPr sz="1000" b="0">
                <a:solidFill>
                  <a:srgbClr val="5B6478"/>
                </a:solidFill>
                <a:latin typeface="Geist"/>
              </a:rPr>
              <a:t>Moodinary · moodinary.com/embajadores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